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5"/>
    <p:restoredTop sz="94672"/>
  </p:normalViewPr>
  <p:slideViewPr>
    <p:cSldViewPr snapToGrid="0">
      <p:cViewPr varScale="1">
        <p:scale>
          <a:sx n="120" d="100"/>
          <a:sy n="120" d="100"/>
        </p:scale>
        <p:origin x="10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15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7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9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2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6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1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3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6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8B504934-FEDF-A323-D661-FE19AD62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</a:blip>
          <a:srcRect b="2424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760AF-F136-1B37-C357-627C04D0F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3</a:t>
            </a:r>
            <a:br>
              <a:rPr lang="en-US" dirty="0"/>
            </a:b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Learning Presentation: Modeling Multi-Table Data Relationships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A5364-189D-A90D-8203-60CFA2195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Scott Person</a:t>
            </a:r>
          </a:p>
        </p:txBody>
      </p:sp>
    </p:spTree>
    <p:extLst>
      <p:ext uri="{BB962C8B-B14F-4D97-AF65-F5344CB8AC3E}">
        <p14:creationId xmlns:p14="http://schemas.microsoft.com/office/powerpoint/2010/main" val="359377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9FA84-A7C1-D11B-37D6-26D64BDB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concepts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8E62421-6235-1D86-D32C-93873ECE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tables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table relationships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joins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primary and foreign keys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star schema versus snowflake schema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the meaning of "fact table" and "dimension table" in a star schema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5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171D-1546-13CD-9117-3E53183F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03D8F-0517-A838-AE8D-6EF8742AC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317" y="2638044"/>
            <a:ext cx="3302577" cy="3101983"/>
          </a:xfrm>
        </p:spPr>
        <p:txBody>
          <a:bodyPr/>
          <a:lstStyle/>
          <a:p>
            <a:r>
              <a:rPr lang="en-US" dirty="0"/>
              <a:t>Starting with the end</a:t>
            </a:r>
          </a:p>
          <a:p>
            <a:r>
              <a:rPr lang="en-US" dirty="0"/>
              <a:t>Simple, elegant, efficient</a:t>
            </a:r>
          </a:p>
          <a:p>
            <a:r>
              <a:rPr lang="en-US" dirty="0"/>
              <a:t>Fact table one join away from each dimension table</a:t>
            </a:r>
          </a:p>
          <a:p>
            <a:r>
              <a:rPr lang="en-US" dirty="0"/>
              <a:t>Primary advantage: clear query path for analytical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06BF6-05E5-1330-9202-C06B45AD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181" y="2415944"/>
            <a:ext cx="4427151" cy="3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1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2298-749F-F6F7-CEB4-B459E444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92B9-5E1D-B3A9-22DA-EFFD14AA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of data</a:t>
            </a:r>
          </a:p>
          <a:p>
            <a:r>
              <a:rPr lang="en-US" dirty="0"/>
              <a:t>Columns and Rows</a:t>
            </a:r>
          </a:p>
          <a:p>
            <a:r>
              <a:rPr lang="en-US" dirty="0"/>
              <a:t>Primary Key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4222F-B93C-0CC1-9CF0-01B7B277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71" y="3878782"/>
            <a:ext cx="3243521" cy="2098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58803-9325-102A-D6F2-38F4432D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09" y="2638044"/>
            <a:ext cx="4889681" cy="24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1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2EBA-D6A4-E7E4-C216-A64187BA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relationships, joins,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578CD-6763-2F08-4722-EBB2CFD0C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144053" cy="3101983"/>
          </a:xfrm>
        </p:spPr>
        <p:txBody>
          <a:bodyPr/>
          <a:lstStyle/>
          <a:p>
            <a:r>
              <a:rPr lang="en-US" dirty="0"/>
              <a:t>One to many cardinality</a:t>
            </a:r>
          </a:p>
          <a:p>
            <a:r>
              <a:rPr lang="en-US" dirty="0"/>
              <a:t>Joins made on the keys</a:t>
            </a:r>
          </a:p>
          <a:p>
            <a:r>
              <a:rPr lang="en-US" dirty="0"/>
              <a:t>Primary/Foreign key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13946-6E2E-9226-5EBF-018B4C2B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540" y="2638044"/>
            <a:ext cx="4975281" cy="290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C71CF5-0575-EAD1-BFAF-5342F23F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639" y="3934046"/>
            <a:ext cx="2867046" cy="26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2208-37ED-8677-DF57-7CECA7DE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and dimension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2125-8912-6E86-ABC3-0ABC3F9C8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82946"/>
            <a:ext cx="4169664" cy="3322432"/>
          </a:xfrm>
        </p:spPr>
        <p:txBody>
          <a:bodyPr/>
          <a:lstStyle/>
          <a:p>
            <a:r>
              <a:rPr lang="en-US" dirty="0"/>
              <a:t>Facts are events or Snapshots in time</a:t>
            </a:r>
          </a:p>
          <a:p>
            <a:r>
              <a:rPr lang="en-US" dirty="0"/>
              <a:t>Dimensions provide context to the facts</a:t>
            </a:r>
          </a:p>
          <a:p>
            <a:r>
              <a:rPr lang="en-US" dirty="0"/>
              <a:t>“By Rule” – Show me facts BY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F1762-6D5F-98DF-0806-97E4713A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84" y="2490085"/>
            <a:ext cx="4427151" cy="3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FD87-9EBF-E4CC-325D-BD495053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vs snowflake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135B-77DE-5428-AAC1-7B4C5094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64864" cy="3101983"/>
          </a:xfrm>
        </p:spPr>
        <p:txBody>
          <a:bodyPr/>
          <a:lstStyle/>
          <a:p>
            <a:r>
              <a:rPr lang="en-US" dirty="0"/>
              <a:t>Snowflake schemas are seductive – nicely organized less data duplication</a:t>
            </a:r>
          </a:p>
          <a:p>
            <a:r>
              <a:rPr lang="en-US" dirty="0"/>
              <a:t>In practice they have few benefits</a:t>
            </a:r>
          </a:p>
          <a:p>
            <a:r>
              <a:rPr lang="en-US" dirty="0"/>
              <a:t>Increase data maintenance complexity</a:t>
            </a:r>
          </a:p>
          <a:p>
            <a:r>
              <a:rPr lang="en-US" dirty="0"/>
              <a:t>Slower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E9B94-B708-7BCA-159E-31BE0980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052" y="2353839"/>
            <a:ext cx="3626677" cy="2724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3AF2A-E7BE-9190-7050-7CB895CB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18" y="4189035"/>
            <a:ext cx="2458364" cy="21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CA398B-8CB4-4C0C-89C6-A8AB6F78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9507C-BE5E-1A07-423D-51B47FAF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/>
              <a:t>Citation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426D-F2FF-AF44-8D1E-3779CF5F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910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Adamson, C. (2010). </a:t>
            </a:r>
            <a:r>
              <a:rPr lang="en-US" i="1" dirty="0">
                <a:solidFill>
                  <a:srgbClr val="FFFFFF"/>
                </a:solidFill>
              </a:rPr>
              <a:t>Star schema: The complete reference</a:t>
            </a:r>
            <a:r>
              <a:rPr lang="en-US" dirty="0">
                <a:solidFill>
                  <a:srgbClr val="FFFFFF"/>
                </a:solidFill>
              </a:rPr>
              <a:t>. McGraw-Hill.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8345C6-0280-4226-BD83-7333BA6C3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823778-D290-4538-B146-1F73C3755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AA4-1FD1-071F-7922-CB2130BE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51" r="4" b="4"/>
          <a:stretch>
            <a:fillRect/>
          </a:stretch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25109299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83</TotalTime>
  <Words>169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LatoWeb</vt:lpstr>
      <vt:lpstr>Parcel</vt:lpstr>
      <vt:lpstr>Module 3 Learning Presentation: Modeling Multi-Table Data Relationships</vt:lpstr>
      <vt:lpstr>concepts</vt:lpstr>
      <vt:lpstr>Star Schema</vt:lpstr>
      <vt:lpstr>Tables</vt:lpstr>
      <vt:lpstr>Table relationships, joins, keys</vt:lpstr>
      <vt:lpstr>Fact and dimension tables</vt:lpstr>
      <vt:lpstr>Star vs snowflake schemas</vt:lpstr>
      <vt:lpstr>Citation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Person</dc:creator>
  <cp:lastModifiedBy>Scott Person</cp:lastModifiedBy>
  <cp:revision>7</cp:revision>
  <dcterms:created xsi:type="dcterms:W3CDTF">2025-08-29T14:00:38Z</dcterms:created>
  <dcterms:modified xsi:type="dcterms:W3CDTF">2025-08-29T15:44:44Z</dcterms:modified>
</cp:coreProperties>
</file>